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etrona" charset="1" panose="02000503020000020003"/>
      <p:regular r:id="rId16"/>
    </p:embeddedFont>
    <p:embeddedFont>
      <p:font typeface="Inter" charset="1" panose="020B0502030000000004"/>
      <p:regular r:id="rId17"/>
    </p:embeddedFont>
    <p:embeddedFont>
      <p:font typeface="Inter Medium" charset="1" panose="0200050300000002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notesMasters/notesMaster1.xml" Type="http://schemas.openxmlformats.org/officeDocument/2006/relationships/notesMaster"/><Relationship Id="rId14" Target="theme/theme2.xml" Type="http://schemas.openxmlformats.org/officeDocument/2006/relationships/theme"/><Relationship Id="rId15" Target="notesSlides/notesSlide1.xml" Type="http://schemas.openxmlformats.org/officeDocument/2006/relationships/notes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163869" y="692510"/>
            <a:ext cx="10818264" cy="3680660"/>
            <a:chOff x="0" y="0"/>
            <a:chExt cx="12594035" cy="42848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4284824"/>
            </a:xfrm>
            <a:custGeom>
              <a:avLst/>
              <a:gdLst/>
              <a:ahLst/>
              <a:cxnLst/>
              <a:rect r="r" b="b" t="t" l="l"/>
              <a:pathLst>
                <a:path h="4284824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4284824"/>
                  </a:lnTo>
                  <a:lnTo>
                    <a:pt x="0" y="4284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94035" cy="432292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461"/>
                </a:lnSpc>
              </a:pPr>
              <a:r>
                <a:rPr lang="en-US" sz="7599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Understanding BAIIR: The Data Analysis Framework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63869" y="5403507"/>
            <a:ext cx="10131895" cy="2662663"/>
            <a:chOff x="0" y="0"/>
            <a:chExt cx="12594035" cy="33097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3309713"/>
            </a:xfrm>
            <a:custGeom>
              <a:avLst/>
              <a:gdLst/>
              <a:ahLst/>
              <a:cxnLst/>
              <a:rect r="r" b="b" t="t" l="l"/>
              <a:pathLst>
                <a:path h="33097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309713"/>
                  </a:lnTo>
                  <a:lnTo>
                    <a:pt x="0" y="33097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12594035" cy="344306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209"/>
                </a:lnSpc>
              </a:pPr>
              <a:r>
                <a:rPr lang="en-US" sz="320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BAIIR guides your analysis from baseline to recommendation</a:t>
              </a:r>
            </a:p>
            <a:p>
              <a:pPr algn="l">
                <a:lnSpc>
                  <a:spcPts val="5211"/>
                </a:lnSpc>
              </a:pPr>
              <a:r>
                <a:rPr lang="en-US" sz="320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It ensures clear, actionable insights for decision-makers.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76444" y="6882556"/>
            <a:ext cx="201066" cy="121890"/>
            <a:chOff x="0" y="0"/>
            <a:chExt cx="268088" cy="1625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8088" cy="162520"/>
            </a:xfrm>
            <a:custGeom>
              <a:avLst/>
              <a:gdLst/>
              <a:ahLst/>
              <a:cxnLst/>
              <a:rect r="r" b="b" t="t" l="l"/>
              <a:pathLst>
                <a:path h="162520" w="268088">
                  <a:moveTo>
                    <a:pt x="0" y="0"/>
                  </a:moveTo>
                  <a:lnTo>
                    <a:pt x="268088" y="0"/>
                  </a:lnTo>
                  <a:lnTo>
                    <a:pt x="268088" y="162520"/>
                  </a:lnTo>
                  <a:lnTo>
                    <a:pt x="0" y="16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9050"/>
              <a:ext cx="268088" cy="1434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37"/>
                </a:lnSpc>
              </a:pPr>
              <a:r>
                <a:rPr lang="en-US" sz="937" b="true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SW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30945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5316" y="294823"/>
            <a:ext cx="9445526" cy="2244522"/>
            <a:chOff x="0" y="0"/>
            <a:chExt cx="12594035" cy="29926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992696"/>
            </a:xfrm>
            <a:custGeom>
              <a:avLst/>
              <a:gdLst/>
              <a:ahLst/>
              <a:cxnLst/>
              <a:rect r="r" b="b" t="t" l="l"/>
              <a:pathLst>
                <a:path h="2992696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992696"/>
                  </a:lnTo>
                  <a:lnTo>
                    <a:pt x="0" y="29926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94035" cy="303079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589"/>
                </a:lnSpc>
              </a:pPr>
              <a:r>
                <a:rPr lang="en-US" sz="6900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B: Baseline - Establishing the Starting Point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3707309"/>
            <a:ext cx="4590604" cy="2160389"/>
            <a:chOff x="0" y="0"/>
            <a:chExt cx="6120805" cy="288051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108065" cy="2867787"/>
            </a:xfrm>
            <a:custGeom>
              <a:avLst/>
              <a:gdLst/>
              <a:ahLst/>
              <a:cxnLst/>
              <a:rect r="r" b="b" t="t" l="l"/>
              <a:pathLst>
                <a:path h="2867787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709037"/>
                  </a:lnTo>
                  <a:cubicBezTo>
                    <a:pt x="6108065" y="2796794"/>
                    <a:pt x="6036818" y="2867787"/>
                    <a:pt x="5948934" y="2867787"/>
                  </a:cubicBezTo>
                  <a:lnTo>
                    <a:pt x="159131" y="2867787"/>
                  </a:lnTo>
                  <a:cubicBezTo>
                    <a:pt x="71247" y="2867787"/>
                    <a:pt x="0" y="2796667"/>
                    <a:pt x="0" y="2709037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0765" cy="2880487"/>
            </a:xfrm>
            <a:custGeom>
              <a:avLst/>
              <a:gdLst/>
              <a:ahLst/>
              <a:cxnLst/>
              <a:rect r="r" b="b" t="t" l="l"/>
              <a:pathLst>
                <a:path h="2880487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715387"/>
                  </a:lnTo>
                  <a:lnTo>
                    <a:pt x="6114415" y="2715387"/>
                  </a:lnTo>
                  <a:lnTo>
                    <a:pt x="6120765" y="2715387"/>
                  </a:lnTo>
                  <a:cubicBezTo>
                    <a:pt x="6120765" y="2806573"/>
                    <a:pt x="6046597" y="2880487"/>
                    <a:pt x="5955284" y="2880487"/>
                  </a:cubicBezTo>
                  <a:lnTo>
                    <a:pt x="5955284" y="2874137"/>
                  </a:lnTo>
                  <a:lnTo>
                    <a:pt x="5955284" y="2880487"/>
                  </a:lnTo>
                  <a:lnTo>
                    <a:pt x="165481" y="2880487"/>
                  </a:lnTo>
                  <a:lnTo>
                    <a:pt x="165481" y="2874137"/>
                  </a:lnTo>
                  <a:lnTo>
                    <a:pt x="165481" y="2880487"/>
                  </a:lnTo>
                  <a:cubicBezTo>
                    <a:pt x="74041" y="2880487"/>
                    <a:pt x="0" y="2806573"/>
                    <a:pt x="0" y="271538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715387"/>
                  </a:lnTo>
                  <a:lnTo>
                    <a:pt x="6350" y="2715387"/>
                  </a:lnTo>
                  <a:lnTo>
                    <a:pt x="12700" y="2715387"/>
                  </a:lnTo>
                  <a:cubicBezTo>
                    <a:pt x="12700" y="2799588"/>
                    <a:pt x="81153" y="2867787"/>
                    <a:pt x="165481" y="2867787"/>
                  </a:cubicBezTo>
                  <a:lnTo>
                    <a:pt x="5955284" y="2867787"/>
                  </a:lnTo>
                  <a:cubicBezTo>
                    <a:pt x="6039739" y="2867787"/>
                    <a:pt x="6108065" y="2799461"/>
                    <a:pt x="6108065" y="2715387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5280" y="4005114"/>
            <a:ext cx="3898552" cy="487413"/>
            <a:chOff x="0" y="0"/>
            <a:chExt cx="5198070" cy="6498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Definition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5280" y="4662636"/>
            <a:ext cx="3994994" cy="918351"/>
            <a:chOff x="0" y="0"/>
            <a:chExt cx="5326658" cy="12244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26658" cy="1224468"/>
            </a:xfrm>
            <a:custGeom>
              <a:avLst/>
              <a:gdLst/>
              <a:ahLst/>
              <a:cxnLst/>
              <a:rect r="r" b="b" t="t" l="l"/>
              <a:pathLst>
                <a:path h="1224468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224468"/>
                  </a:lnTo>
                  <a:lnTo>
                    <a:pt x="0" y="1224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5326658" cy="1310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Understand conditions before changes or launches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2071" y="3707309"/>
            <a:ext cx="4590604" cy="2160389"/>
            <a:chOff x="0" y="0"/>
            <a:chExt cx="6120805" cy="28805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108065" cy="2867787"/>
            </a:xfrm>
            <a:custGeom>
              <a:avLst/>
              <a:gdLst/>
              <a:ahLst/>
              <a:cxnLst/>
              <a:rect r="r" b="b" t="t" l="l"/>
              <a:pathLst>
                <a:path h="2867787" w="610806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709037"/>
                  </a:lnTo>
                  <a:cubicBezTo>
                    <a:pt x="6108065" y="2796794"/>
                    <a:pt x="6036818" y="2867787"/>
                    <a:pt x="5948934" y="2867787"/>
                  </a:cubicBezTo>
                  <a:lnTo>
                    <a:pt x="159131" y="2867787"/>
                  </a:lnTo>
                  <a:cubicBezTo>
                    <a:pt x="71247" y="2867787"/>
                    <a:pt x="0" y="2796667"/>
                    <a:pt x="0" y="2709037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0765" cy="2880487"/>
            </a:xfrm>
            <a:custGeom>
              <a:avLst/>
              <a:gdLst/>
              <a:ahLst/>
              <a:cxnLst/>
              <a:rect r="r" b="b" t="t" l="l"/>
              <a:pathLst>
                <a:path h="2880487" w="612076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715387"/>
                  </a:lnTo>
                  <a:lnTo>
                    <a:pt x="6114415" y="2715387"/>
                  </a:lnTo>
                  <a:lnTo>
                    <a:pt x="6120765" y="2715387"/>
                  </a:lnTo>
                  <a:cubicBezTo>
                    <a:pt x="6120765" y="2806573"/>
                    <a:pt x="6046597" y="2880487"/>
                    <a:pt x="5955284" y="2880487"/>
                  </a:cubicBezTo>
                  <a:lnTo>
                    <a:pt x="5955284" y="2874137"/>
                  </a:lnTo>
                  <a:lnTo>
                    <a:pt x="5955284" y="2880487"/>
                  </a:lnTo>
                  <a:lnTo>
                    <a:pt x="165481" y="2880487"/>
                  </a:lnTo>
                  <a:lnTo>
                    <a:pt x="165481" y="2874137"/>
                  </a:lnTo>
                  <a:lnTo>
                    <a:pt x="165481" y="2880487"/>
                  </a:lnTo>
                  <a:cubicBezTo>
                    <a:pt x="74041" y="2880487"/>
                    <a:pt x="0" y="2806573"/>
                    <a:pt x="0" y="271538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715387"/>
                  </a:lnTo>
                  <a:lnTo>
                    <a:pt x="6350" y="2715387"/>
                  </a:lnTo>
                  <a:lnTo>
                    <a:pt x="12700" y="2715387"/>
                  </a:lnTo>
                  <a:cubicBezTo>
                    <a:pt x="12700" y="2799588"/>
                    <a:pt x="81153" y="2867787"/>
                    <a:pt x="165481" y="2867787"/>
                  </a:cubicBezTo>
                  <a:lnTo>
                    <a:pt x="5955284" y="2867787"/>
                  </a:lnTo>
                  <a:cubicBezTo>
                    <a:pt x="6039739" y="2867787"/>
                    <a:pt x="6108065" y="2799461"/>
                    <a:pt x="6108065" y="2715387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149876" y="4005114"/>
            <a:ext cx="3898552" cy="487413"/>
            <a:chOff x="0" y="0"/>
            <a:chExt cx="5198070" cy="6498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Purpose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49876" y="4662636"/>
            <a:ext cx="3994994" cy="918351"/>
            <a:chOff x="0" y="0"/>
            <a:chExt cx="5326658" cy="122446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26658" cy="1224468"/>
            </a:xfrm>
            <a:custGeom>
              <a:avLst/>
              <a:gdLst/>
              <a:ahLst/>
              <a:cxnLst/>
              <a:rect r="r" b="b" t="t" l="l"/>
              <a:pathLst>
                <a:path h="1224468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224468"/>
                  </a:lnTo>
                  <a:lnTo>
                    <a:pt x="0" y="1224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5326658" cy="1310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Identify the normal state to compare against future data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7475" y="6141690"/>
            <a:ext cx="9455051" cy="2812256"/>
            <a:chOff x="0" y="0"/>
            <a:chExt cx="12606735" cy="37496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12593955" cy="3736975"/>
            </a:xfrm>
            <a:custGeom>
              <a:avLst/>
              <a:gdLst/>
              <a:ahLst/>
              <a:cxnLst/>
              <a:rect r="r" b="b" t="t" l="l"/>
              <a:pathLst>
                <a:path h="3736975" w="12593955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2434824" y="0"/>
                  </a:lnTo>
                  <a:cubicBezTo>
                    <a:pt x="12522708" y="0"/>
                    <a:pt x="12593955" y="71120"/>
                    <a:pt x="12593955" y="158750"/>
                  </a:cubicBezTo>
                  <a:lnTo>
                    <a:pt x="12593955" y="3578225"/>
                  </a:lnTo>
                  <a:cubicBezTo>
                    <a:pt x="12593955" y="3665982"/>
                    <a:pt x="12522708" y="3736975"/>
                    <a:pt x="12434824" y="3736975"/>
                  </a:cubicBezTo>
                  <a:lnTo>
                    <a:pt x="159131" y="3736975"/>
                  </a:lnTo>
                  <a:cubicBezTo>
                    <a:pt x="71247" y="3736975"/>
                    <a:pt x="0" y="3665855"/>
                    <a:pt x="0" y="3578225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06655" cy="3749675"/>
            </a:xfrm>
            <a:custGeom>
              <a:avLst/>
              <a:gdLst/>
              <a:ahLst/>
              <a:cxnLst/>
              <a:rect r="r" b="b" t="t" l="l"/>
              <a:pathLst>
                <a:path h="3749675" w="12606655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12441174" y="0"/>
                  </a:lnTo>
                  <a:lnTo>
                    <a:pt x="12441174" y="6350"/>
                  </a:lnTo>
                  <a:lnTo>
                    <a:pt x="12441174" y="0"/>
                  </a:lnTo>
                  <a:cubicBezTo>
                    <a:pt x="12532614" y="0"/>
                    <a:pt x="12606655" y="73914"/>
                    <a:pt x="12606655" y="165100"/>
                  </a:cubicBezTo>
                  <a:lnTo>
                    <a:pt x="12600305" y="165100"/>
                  </a:lnTo>
                  <a:lnTo>
                    <a:pt x="12606655" y="165100"/>
                  </a:lnTo>
                  <a:lnTo>
                    <a:pt x="12606655" y="3584575"/>
                  </a:lnTo>
                  <a:lnTo>
                    <a:pt x="12600305" y="3584575"/>
                  </a:lnTo>
                  <a:lnTo>
                    <a:pt x="12606655" y="3584575"/>
                  </a:lnTo>
                  <a:cubicBezTo>
                    <a:pt x="12606655" y="3675761"/>
                    <a:pt x="12532487" y="3749675"/>
                    <a:pt x="12441174" y="3749675"/>
                  </a:cubicBezTo>
                  <a:lnTo>
                    <a:pt x="12441174" y="3743325"/>
                  </a:lnTo>
                  <a:lnTo>
                    <a:pt x="12441174" y="3749675"/>
                  </a:lnTo>
                  <a:lnTo>
                    <a:pt x="165481" y="3749675"/>
                  </a:lnTo>
                  <a:lnTo>
                    <a:pt x="165481" y="3743325"/>
                  </a:lnTo>
                  <a:lnTo>
                    <a:pt x="165481" y="3749675"/>
                  </a:lnTo>
                  <a:cubicBezTo>
                    <a:pt x="74041" y="3749675"/>
                    <a:pt x="0" y="3675761"/>
                    <a:pt x="0" y="358457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584575"/>
                  </a:lnTo>
                  <a:lnTo>
                    <a:pt x="6350" y="3584575"/>
                  </a:lnTo>
                  <a:lnTo>
                    <a:pt x="12700" y="3584575"/>
                  </a:lnTo>
                  <a:cubicBezTo>
                    <a:pt x="12700" y="3668776"/>
                    <a:pt x="81153" y="3736975"/>
                    <a:pt x="165481" y="3736975"/>
                  </a:cubicBezTo>
                  <a:lnTo>
                    <a:pt x="12441174" y="3736975"/>
                  </a:lnTo>
                  <a:cubicBezTo>
                    <a:pt x="12525629" y="3736975"/>
                    <a:pt x="12593955" y="3668776"/>
                    <a:pt x="12593955" y="3584575"/>
                  </a:cubicBezTo>
                  <a:lnTo>
                    <a:pt x="12593955" y="165100"/>
                  </a:lnTo>
                  <a:cubicBezTo>
                    <a:pt x="12593955" y="80899"/>
                    <a:pt x="12525502" y="12700"/>
                    <a:pt x="1244117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85280" y="6439495"/>
            <a:ext cx="3898552" cy="487412"/>
            <a:chOff x="0" y="0"/>
            <a:chExt cx="5198070" cy="6498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Examples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85280" y="7097017"/>
            <a:ext cx="8859441" cy="453629"/>
            <a:chOff x="0" y="0"/>
            <a:chExt cx="11812588" cy="604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81258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Average user retention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85280" y="7649765"/>
            <a:ext cx="8859441" cy="453629"/>
            <a:chOff x="0" y="0"/>
            <a:chExt cx="11812588" cy="60483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1181258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System load levels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85280" y="8202514"/>
            <a:ext cx="8859441" cy="453629"/>
            <a:chOff x="0" y="0"/>
            <a:chExt cx="11812588" cy="6048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8125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1181258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Support ticket volume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7" y="682438"/>
            <a:ext cx="11588055" cy="2697921"/>
            <a:chOff x="0" y="0"/>
            <a:chExt cx="15450740" cy="35972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450741" cy="3597228"/>
            </a:xfrm>
            <a:custGeom>
              <a:avLst/>
              <a:gdLst/>
              <a:ahLst/>
              <a:cxnLst/>
              <a:rect r="r" b="b" t="t" l="l"/>
              <a:pathLst>
                <a:path h="3597228" w="15450741">
                  <a:moveTo>
                    <a:pt x="0" y="0"/>
                  </a:moveTo>
                  <a:lnTo>
                    <a:pt x="15450741" y="0"/>
                  </a:lnTo>
                  <a:lnTo>
                    <a:pt x="15450741" y="3597228"/>
                  </a:lnTo>
                  <a:lnTo>
                    <a:pt x="0" y="35972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450740" cy="364485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0325"/>
                </a:lnSpc>
              </a:pPr>
              <a:r>
                <a:rPr lang="en-US" sz="8300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A: Analysis - </a:t>
              </a:r>
            </a:p>
            <a:p>
              <a:pPr algn="l">
                <a:lnSpc>
                  <a:spcPts val="10332"/>
                </a:lnSpc>
              </a:pPr>
              <a:r>
                <a:rPr lang="en-US" sz="8300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Examining the Data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513195"/>
            <a:ext cx="4591594" cy="2133767"/>
            <a:chOff x="0" y="0"/>
            <a:chExt cx="5198070" cy="24156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98070" cy="2415603"/>
            </a:xfrm>
            <a:custGeom>
              <a:avLst/>
              <a:gdLst/>
              <a:ahLst/>
              <a:cxnLst/>
              <a:rect r="r" b="b" t="t" l="l"/>
              <a:pathLst>
                <a:path h="241560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2415603"/>
                  </a:lnTo>
                  <a:lnTo>
                    <a:pt x="0" y="2415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5198070" cy="24346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71"/>
                </a:lnSpc>
              </a:pPr>
              <a:r>
                <a:rPr lang="en-US" sz="5600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Core Actions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541466"/>
            <a:ext cx="7805886" cy="540636"/>
            <a:chOff x="0" y="0"/>
            <a:chExt cx="10407848" cy="72084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720849"/>
            </a:xfrm>
            <a:custGeom>
              <a:avLst/>
              <a:gdLst/>
              <a:ahLst/>
              <a:cxnLst/>
              <a:rect r="r" b="b" t="t" l="l"/>
              <a:pathLst>
                <a:path h="720849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720849"/>
                  </a:lnTo>
                  <a:lnTo>
                    <a:pt x="0" y="720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407848" cy="8160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7031" indent="-188515" lvl="1">
                <a:lnSpc>
                  <a:spcPts val="4071"/>
                </a:lnSpc>
                <a:buFont typeface="Arial"/>
                <a:buChar char="•"/>
              </a:pPr>
              <a:r>
                <a:rPr lang="en-US" sz="2499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Compare groups or periods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6094214"/>
            <a:ext cx="7805886" cy="540636"/>
            <a:chOff x="0" y="0"/>
            <a:chExt cx="10407848" cy="72084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720849"/>
            </a:xfrm>
            <a:custGeom>
              <a:avLst/>
              <a:gdLst/>
              <a:ahLst/>
              <a:cxnLst/>
              <a:rect r="r" b="b" t="t" l="l"/>
              <a:pathLst>
                <a:path h="720849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720849"/>
                  </a:lnTo>
                  <a:lnTo>
                    <a:pt x="0" y="720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0407848" cy="8160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7031" indent="-188515" lvl="1">
                <a:lnSpc>
                  <a:spcPts val="4071"/>
                </a:lnSpc>
                <a:buFont typeface="Arial"/>
                <a:buChar char="•"/>
              </a:pPr>
              <a:r>
                <a:rPr lang="en-US" sz="2499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Analyze user actions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6646961"/>
            <a:ext cx="7805886" cy="540636"/>
            <a:chOff x="0" y="0"/>
            <a:chExt cx="10407848" cy="7208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720849"/>
            </a:xfrm>
            <a:custGeom>
              <a:avLst/>
              <a:gdLst/>
              <a:ahLst/>
              <a:cxnLst/>
              <a:rect r="r" b="b" t="t" l="l"/>
              <a:pathLst>
                <a:path h="720849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720849"/>
                  </a:lnTo>
                  <a:lnTo>
                    <a:pt x="0" y="720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0407848" cy="8160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7031" indent="-188515" lvl="1">
                <a:lnSpc>
                  <a:spcPts val="4071"/>
                </a:lnSpc>
                <a:buFont typeface="Arial"/>
                <a:buChar char="•"/>
              </a:pPr>
              <a:r>
                <a:rPr lang="en-US" sz="2499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Review performance and support data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4394018"/>
            <a:ext cx="4821986" cy="2240832"/>
            <a:chOff x="0" y="0"/>
            <a:chExt cx="5198070" cy="24156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198070" cy="2415603"/>
            </a:xfrm>
            <a:custGeom>
              <a:avLst/>
              <a:gdLst/>
              <a:ahLst/>
              <a:cxnLst/>
              <a:rect r="r" b="b" t="t" l="l"/>
              <a:pathLst>
                <a:path h="241560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2415603"/>
                  </a:lnTo>
                  <a:lnTo>
                    <a:pt x="0" y="2415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5198070" cy="24346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6971"/>
                </a:lnSpc>
                <a:spcBef>
                  <a:spcPct val="0"/>
                </a:spcBef>
              </a:pPr>
              <a:r>
                <a:rPr lang="en-US" sz="5600" strike="noStrike" u="none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Identify Trends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5541466"/>
            <a:ext cx="7805886" cy="540636"/>
            <a:chOff x="0" y="0"/>
            <a:chExt cx="10407848" cy="72084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720849"/>
            </a:xfrm>
            <a:custGeom>
              <a:avLst/>
              <a:gdLst/>
              <a:ahLst/>
              <a:cxnLst/>
              <a:rect r="r" b="b" t="t" l="l"/>
              <a:pathLst>
                <a:path h="720849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720849"/>
                  </a:lnTo>
                  <a:lnTo>
                    <a:pt x="0" y="720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0407848" cy="8160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7031" indent="-188515" lvl="1">
                <a:lnSpc>
                  <a:spcPts val="4071"/>
                </a:lnSpc>
                <a:buFont typeface="Arial"/>
                <a:buChar char="•"/>
              </a:pPr>
              <a:r>
                <a:rPr lang="en-US" sz="2499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Spot spikes or drops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99401" y="6094214"/>
            <a:ext cx="7805886" cy="540636"/>
            <a:chOff x="0" y="0"/>
            <a:chExt cx="10407848" cy="7208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720849"/>
            </a:xfrm>
            <a:custGeom>
              <a:avLst/>
              <a:gdLst/>
              <a:ahLst/>
              <a:cxnLst/>
              <a:rect r="r" b="b" t="t" l="l"/>
              <a:pathLst>
                <a:path h="720849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720849"/>
                  </a:lnTo>
                  <a:lnTo>
                    <a:pt x="0" y="7208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10407848" cy="81609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7031" indent="-188515" lvl="1">
                <a:lnSpc>
                  <a:spcPts val="4071"/>
                </a:lnSpc>
                <a:buFont typeface="Arial"/>
                <a:buChar char="•"/>
              </a:pPr>
              <a:r>
                <a:rPr lang="en-US" sz="2499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Detect repeatable patterns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99401" y="6646961"/>
            <a:ext cx="7805886" cy="520535"/>
            <a:chOff x="0" y="0"/>
            <a:chExt cx="10407848" cy="6940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694047"/>
            </a:xfrm>
            <a:custGeom>
              <a:avLst/>
              <a:gdLst/>
              <a:ahLst/>
              <a:cxnLst/>
              <a:rect r="r" b="b" t="t" l="l"/>
              <a:pathLst>
                <a:path h="694047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94047"/>
                  </a:lnTo>
                  <a:lnTo>
                    <a:pt x="0" y="694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10407848" cy="7988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61950" indent="-180975" lvl="1">
                <a:lnSpc>
                  <a:spcPts val="3908"/>
                </a:lnSpc>
                <a:buFont typeface="Arial"/>
                <a:buChar char="•"/>
              </a:pPr>
              <a:r>
                <a:rPr lang="en-US" sz="2400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Understand shifts over time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8036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14121" y="896689"/>
            <a:ext cx="10796129" cy="3157836"/>
            <a:chOff x="0" y="0"/>
            <a:chExt cx="14394838" cy="42104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394838" cy="4210448"/>
            </a:xfrm>
            <a:custGeom>
              <a:avLst/>
              <a:gdLst/>
              <a:ahLst/>
              <a:cxnLst/>
              <a:rect r="r" b="b" t="t" l="l"/>
              <a:pathLst>
                <a:path h="4210448" w="14394838">
                  <a:moveTo>
                    <a:pt x="0" y="0"/>
                  </a:moveTo>
                  <a:lnTo>
                    <a:pt x="14394838" y="0"/>
                  </a:lnTo>
                  <a:lnTo>
                    <a:pt x="14394838" y="4210448"/>
                  </a:lnTo>
                  <a:lnTo>
                    <a:pt x="0" y="42104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394838" cy="42485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459"/>
                </a:lnSpc>
              </a:pPr>
              <a:r>
                <a:rPr lang="en-US" sz="6800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I: Insights - </a:t>
              </a:r>
            </a:p>
            <a:p>
              <a:pPr algn="l">
                <a:lnSpc>
                  <a:spcPts val="8465"/>
                </a:lnSpc>
              </a:pPr>
              <a:r>
                <a:rPr lang="en-US" sz="6800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Discovering Meaning in Data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4606975"/>
            <a:ext cx="647402" cy="647402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3632" y="4709071"/>
            <a:ext cx="3624263" cy="508572"/>
            <a:chOff x="0" y="0"/>
            <a:chExt cx="4832350" cy="6780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32350" cy="678095"/>
            </a:xfrm>
            <a:custGeom>
              <a:avLst/>
              <a:gdLst/>
              <a:ahLst/>
              <a:cxnLst/>
              <a:rect r="r" b="b" t="t" l="l"/>
              <a:pathLst>
                <a:path h="67809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678095"/>
                  </a:lnTo>
                  <a:lnTo>
                    <a:pt x="0" y="678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832350" cy="6971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Behavior Patterns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5366594"/>
            <a:ext cx="3624263" cy="918351"/>
            <a:chOff x="0" y="0"/>
            <a:chExt cx="4832350" cy="12244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2350" cy="1224468"/>
            </a:xfrm>
            <a:custGeom>
              <a:avLst/>
              <a:gdLst/>
              <a:ahLst/>
              <a:cxnLst/>
              <a:rect r="r" b="b" t="t" l="l"/>
              <a:pathLst>
                <a:path h="1224468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24468"/>
                  </a:lnTo>
                  <a:lnTo>
                    <a:pt x="0" y="1224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4832350" cy="1310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Feature adopters showing longer retention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87491" y="4606975"/>
            <a:ext cx="647403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813649" y="4709071"/>
            <a:ext cx="3624262" cy="487412"/>
            <a:chOff x="0" y="0"/>
            <a:chExt cx="4832350" cy="6498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32350" cy="649883"/>
            </a:xfrm>
            <a:custGeom>
              <a:avLst/>
              <a:gdLst/>
              <a:ahLst/>
              <a:cxnLst/>
              <a:rect r="r" b="b" t="t" l="l"/>
              <a:pathLst>
                <a:path h="64988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83235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Performance Issues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813649" y="5366594"/>
            <a:ext cx="3624262" cy="918351"/>
            <a:chOff x="0" y="0"/>
            <a:chExt cx="4832350" cy="122446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32350" cy="1224468"/>
            </a:xfrm>
            <a:custGeom>
              <a:avLst/>
              <a:gdLst/>
              <a:ahLst/>
              <a:cxnLst/>
              <a:rect r="r" b="b" t="t" l="l"/>
              <a:pathLst>
                <a:path h="1224468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24468"/>
                  </a:lnTo>
                  <a:lnTo>
                    <a:pt x="0" y="1224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4832350" cy="1310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Errors increased after new releases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7475" y="6836122"/>
            <a:ext cx="647402" cy="647402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913632" y="6938219"/>
            <a:ext cx="3898552" cy="487412"/>
            <a:chOff x="0" y="0"/>
            <a:chExt cx="5198070" cy="64988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Purpose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913633" y="7595741"/>
            <a:ext cx="8524131" cy="470676"/>
            <a:chOff x="0" y="0"/>
            <a:chExt cx="11365508" cy="62756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365509" cy="627568"/>
            </a:xfrm>
            <a:custGeom>
              <a:avLst/>
              <a:gdLst/>
              <a:ahLst/>
              <a:cxnLst/>
              <a:rect r="r" b="b" t="t" l="l"/>
              <a:pathLst>
                <a:path h="62756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27568"/>
                  </a:lnTo>
                  <a:lnTo>
                    <a:pt x="0" y="627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365508" cy="7132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Explain the reasons behind data changes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01224" y="282521"/>
            <a:ext cx="9895727" cy="2951067"/>
            <a:chOff x="0" y="0"/>
            <a:chExt cx="13194303" cy="39347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94303" cy="3934756"/>
            </a:xfrm>
            <a:custGeom>
              <a:avLst/>
              <a:gdLst/>
              <a:ahLst/>
              <a:cxnLst/>
              <a:rect r="r" b="b" t="t" l="l"/>
              <a:pathLst>
                <a:path h="3934756" w="13194303">
                  <a:moveTo>
                    <a:pt x="0" y="0"/>
                  </a:moveTo>
                  <a:lnTo>
                    <a:pt x="13194303" y="0"/>
                  </a:lnTo>
                  <a:lnTo>
                    <a:pt x="13194303" y="3934756"/>
                  </a:lnTo>
                  <a:lnTo>
                    <a:pt x="0" y="3934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194303" cy="397285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19"/>
                </a:lnSpc>
              </a:pPr>
              <a:r>
                <a:rPr lang="en-US" sz="6125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I: Impact </a:t>
              </a:r>
            </a:p>
            <a:p>
              <a:pPr algn="l">
                <a:lnSpc>
                  <a:spcPts val="7625"/>
                </a:lnSpc>
              </a:pPr>
              <a:r>
                <a:rPr lang="en-US" sz="6124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What the Data Means for Business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45475" y="3957489"/>
            <a:ext cx="222051" cy="1120676"/>
            <a:chOff x="0" y="0"/>
            <a:chExt cx="296068" cy="14942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283337" cy="1481582"/>
            </a:xfrm>
            <a:custGeom>
              <a:avLst/>
              <a:gdLst/>
              <a:ahLst/>
              <a:cxnLst/>
              <a:rect r="r" b="b" t="t" l="l"/>
              <a:pathLst>
                <a:path h="1481582" w="283337">
                  <a:moveTo>
                    <a:pt x="0" y="146812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812"/>
                  </a:cubicBezTo>
                  <a:lnTo>
                    <a:pt x="283337" y="1334770"/>
                  </a:lnTo>
                  <a:cubicBezTo>
                    <a:pt x="283337" y="1415796"/>
                    <a:pt x="219964" y="1481582"/>
                    <a:pt x="141605" y="1481582"/>
                  </a:cubicBezTo>
                  <a:cubicBezTo>
                    <a:pt x="63246" y="1481582"/>
                    <a:pt x="0" y="1415796"/>
                    <a:pt x="0" y="1334770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6164" cy="1494282"/>
            </a:xfrm>
            <a:custGeom>
              <a:avLst/>
              <a:gdLst/>
              <a:ahLst/>
              <a:cxnLst/>
              <a:rect r="r" b="b" t="t" l="l"/>
              <a:pathLst>
                <a:path h="1494282" w="296164">
                  <a:moveTo>
                    <a:pt x="0" y="153162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162"/>
                  </a:cubicBezTo>
                  <a:lnTo>
                    <a:pt x="296164" y="1341120"/>
                  </a:lnTo>
                  <a:lnTo>
                    <a:pt x="289814" y="1341120"/>
                  </a:lnTo>
                  <a:lnTo>
                    <a:pt x="296164" y="1341120"/>
                  </a:lnTo>
                  <a:cubicBezTo>
                    <a:pt x="296164" y="1425448"/>
                    <a:pt x="230124" y="1494282"/>
                    <a:pt x="148082" y="1494282"/>
                  </a:cubicBezTo>
                  <a:lnTo>
                    <a:pt x="148082" y="1487932"/>
                  </a:lnTo>
                  <a:lnTo>
                    <a:pt x="148082" y="1481582"/>
                  </a:lnTo>
                  <a:lnTo>
                    <a:pt x="148082" y="1487932"/>
                  </a:lnTo>
                  <a:lnTo>
                    <a:pt x="148082" y="1494282"/>
                  </a:lnTo>
                  <a:cubicBezTo>
                    <a:pt x="66040" y="1494282"/>
                    <a:pt x="0" y="1425448"/>
                    <a:pt x="0" y="1341120"/>
                  </a:cubicBezTo>
                  <a:lnTo>
                    <a:pt x="0" y="153162"/>
                  </a:lnTo>
                  <a:lnTo>
                    <a:pt x="6350" y="153162"/>
                  </a:lnTo>
                  <a:lnTo>
                    <a:pt x="0" y="153162"/>
                  </a:lnTo>
                  <a:moveTo>
                    <a:pt x="12700" y="153162"/>
                  </a:moveTo>
                  <a:lnTo>
                    <a:pt x="12700" y="1341120"/>
                  </a:lnTo>
                  <a:lnTo>
                    <a:pt x="6350" y="1341120"/>
                  </a:lnTo>
                  <a:lnTo>
                    <a:pt x="12700" y="1341120"/>
                  </a:lnTo>
                  <a:cubicBezTo>
                    <a:pt x="12700" y="1418844"/>
                    <a:pt x="73533" y="1481582"/>
                    <a:pt x="148082" y="1481582"/>
                  </a:cubicBezTo>
                  <a:cubicBezTo>
                    <a:pt x="151638" y="1481582"/>
                    <a:pt x="154432" y="1484376"/>
                    <a:pt x="154432" y="1487932"/>
                  </a:cubicBezTo>
                  <a:cubicBezTo>
                    <a:pt x="154432" y="1491488"/>
                    <a:pt x="151638" y="1494282"/>
                    <a:pt x="148082" y="1494282"/>
                  </a:cubicBezTo>
                  <a:cubicBezTo>
                    <a:pt x="144526" y="1494282"/>
                    <a:pt x="141732" y="1491488"/>
                    <a:pt x="141732" y="1487932"/>
                  </a:cubicBezTo>
                  <a:cubicBezTo>
                    <a:pt x="141732" y="1484376"/>
                    <a:pt x="144526" y="1481582"/>
                    <a:pt x="148082" y="1481582"/>
                  </a:cubicBezTo>
                  <a:cubicBezTo>
                    <a:pt x="222631" y="1481582"/>
                    <a:pt x="283464" y="1418971"/>
                    <a:pt x="283464" y="1341120"/>
                  </a:cubicBezTo>
                  <a:lnTo>
                    <a:pt x="283464" y="153162"/>
                  </a:lnTo>
                  <a:lnTo>
                    <a:pt x="289814" y="153162"/>
                  </a:lnTo>
                  <a:lnTo>
                    <a:pt x="283464" y="153162"/>
                  </a:lnTo>
                  <a:cubicBezTo>
                    <a:pt x="283337" y="75311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162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487966" y="3962251"/>
            <a:ext cx="4696122" cy="487413"/>
            <a:chOff x="0" y="0"/>
            <a:chExt cx="6261497" cy="6498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261497" cy="649883"/>
            </a:xfrm>
            <a:custGeom>
              <a:avLst/>
              <a:gdLst/>
              <a:ahLst/>
              <a:cxnLst/>
              <a:rect r="r" b="b" t="t" l="l"/>
              <a:pathLst>
                <a:path h="649883" w="6261497">
                  <a:moveTo>
                    <a:pt x="0" y="0"/>
                  </a:moveTo>
                  <a:lnTo>
                    <a:pt x="6261497" y="0"/>
                  </a:lnTo>
                  <a:lnTo>
                    <a:pt x="6261497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6261497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Link Insights to Outcomes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487966" y="4619774"/>
            <a:ext cx="8807797" cy="453629"/>
            <a:chOff x="0" y="0"/>
            <a:chExt cx="11743730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743730" cy="604838"/>
            </a:xfrm>
            <a:custGeom>
              <a:avLst/>
              <a:gdLst/>
              <a:ahLst/>
              <a:cxnLst/>
              <a:rect r="r" b="b" t="t" l="l"/>
              <a:pathLst>
                <a:path h="604838" w="11743730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1174373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Explain how trends affect user experience or revenue.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70676" y="5352158"/>
            <a:ext cx="222051" cy="1673424"/>
            <a:chOff x="0" y="0"/>
            <a:chExt cx="296068" cy="22312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283337" cy="2218563"/>
            </a:xfrm>
            <a:custGeom>
              <a:avLst/>
              <a:gdLst/>
              <a:ahLst/>
              <a:cxnLst/>
              <a:rect r="r" b="b" t="t" l="l"/>
              <a:pathLst>
                <a:path h="2218563" w="283337">
                  <a:moveTo>
                    <a:pt x="0" y="147193"/>
                  </a:moveTo>
                  <a:cubicBezTo>
                    <a:pt x="0" y="65913"/>
                    <a:pt x="63373" y="0"/>
                    <a:pt x="141732" y="0"/>
                  </a:cubicBezTo>
                  <a:cubicBezTo>
                    <a:pt x="220091" y="0"/>
                    <a:pt x="283337" y="65913"/>
                    <a:pt x="283337" y="147193"/>
                  </a:cubicBezTo>
                  <a:lnTo>
                    <a:pt x="283337" y="2071370"/>
                  </a:lnTo>
                  <a:cubicBezTo>
                    <a:pt x="283337" y="2152650"/>
                    <a:pt x="219964" y="2218563"/>
                    <a:pt x="141605" y="2218563"/>
                  </a:cubicBezTo>
                  <a:cubicBezTo>
                    <a:pt x="63246" y="2218563"/>
                    <a:pt x="0" y="2152650"/>
                    <a:pt x="0" y="2071370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6164" cy="2231263"/>
            </a:xfrm>
            <a:custGeom>
              <a:avLst/>
              <a:gdLst/>
              <a:ahLst/>
              <a:cxnLst/>
              <a:rect r="r" b="b" t="t" l="l"/>
              <a:pathLst>
                <a:path h="2231263" w="296164">
                  <a:moveTo>
                    <a:pt x="0" y="153543"/>
                  </a:moveTo>
                  <a:cubicBezTo>
                    <a:pt x="0" y="68961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30124" y="0"/>
                    <a:pt x="296164" y="68961"/>
                    <a:pt x="296164" y="153543"/>
                  </a:cubicBezTo>
                  <a:lnTo>
                    <a:pt x="296164" y="2077720"/>
                  </a:lnTo>
                  <a:lnTo>
                    <a:pt x="289814" y="2077720"/>
                  </a:lnTo>
                  <a:lnTo>
                    <a:pt x="296164" y="2077720"/>
                  </a:lnTo>
                  <a:cubicBezTo>
                    <a:pt x="296164" y="2162302"/>
                    <a:pt x="230124" y="2231263"/>
                    <a:pt x="148082" y="2231263"/>
                  </a:cubicBezTo>
                  <a:lnTo>
                    <a:pt x="148082" y="2224913"/>
                  </a:lnTo>
                  <a:lnTo>
                    <a:pt x="148082" y="2218563"/>
                  </a:lnTo>
                  <a:lnTo>
                    <a:pt x="148082" y="2224913"/>
                  </a:lnTo>
                  <a:lnTo>
                    <a:pt x="148082" y="2231263"/>
                  </a:lnTo>
                  <a:cubicBezTo>
                    <a:pt x="66040" y="2231263"/>
                    <a:pt x="0" y="2162302"/>
                    <a:pt x="0" y="2077720"/>
                  </a:cubicBezTo>
                  <a:lnTo>
                    <a:pt x="0" y="153543"/>
                  </a:lnTo>
                  <a:lnTo>
                    <a:pt x="6350" y="153543"/>
                  </a:lnTo>
                  <a:lnTo>
                    <a:pt x="0" y="153543"/>
                  </a:lnTo>
                  <a:moveTo>
                    <a:pt x="12700" y="153543"/>
                  </a:moveTo>
                  <a:lnTo>
                    <a:pt x="12700" y="2077720"/>
                  </a:lnTo>
                  <a:lnTo>
                    <a:pt x="6350" y="2077720"/>
                  </a:lnTo>
                  <a:lnTo>
                    <a:pt x="12700" y="2077720"/>
                  </a:lnTo>
                  <a:cubicBezTo>
                    <a:pt x="12700" y="2155698"/>
                    <a:pt x="73533" y="2218563"/>
                    <a:pt x="148082" y="2218563"/>
                  </a:cubicBezTo>
                  <a:cubicBezTo>
                    <a:pt x="151638" y="2218563"/>
                    <a:pt x="154432" y="2221357"/>
                    <a:pt x="154432" y="2224913"/>
                  </a:cubicBezTo>
                  <a:cubicBezTo>
                    <a:pt x="154432" y="2228469"/>
                    <a:pt x="151638" y="2231263"/>
                    <a:pt x="148082" y="2231263"/>
                  </a:cubicBezTo>
                  <a:cubicBezTo>
                    <a:pt x="144526" y="2231263"/>
                    <a:pt x="141732" y="2228469"/>
                    <a:pt x="141732" y="2224913"/>
                  </a:cubicBezTo>
                  <a:cubicBezTo>
                    <a:pt x="141732" y="2221357"/>
                    <a:pt x="144526" y="2218563"/>
                    <a:pt x="148082" y="2218563"/>
                  </a:cubicBezTo>
                  <a:cubicBezTo>
                    <a:pt x="222631" y="2218563"/>
                    <a:pt x="283464" y="2155698"/>
                    <a:pt x="283464" y="2077720"/>
                  </a:cubicBezTo>
                  <a:lnTo>
                    <a:pt x="283464" y="153543"/>
                  </a:lnTo>
                  <a:lnTo>
                    <a:pt x="289814" y="153543"/>
                  </a:lnTo>
                  <a:lnTo>
                    <a:pt x="283464" y="153543"/>
                  </a:lnTo>
                  <a:cubicBezTo>
                    <a:pt x="283337" y="75565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565"/>
                    <a:pt x="12700" y="153543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913167" y="5356920"/>
            <a:ext cx="3898552" cy="487412"/>
            <a:chOff x="0" y="0"/>
            <a:chExt cx="5198070" cy="64988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Examples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913167" y="6014442"/>
            <a:ext cx="8382595" cy="453629"/>
            <a:chOff x="0" y="0"/>
            <a:chExt cx="11176793" cy="6048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176793" cy="604838"/>
            </a:xfrm>
            <a:custGeom>
              <a:avLst/>
              <a:gdLst/>
              <a:ahLst/>
              <a:cxnLst/>
              <a:rect r="r" b="b" t="t" l="l"/>
              <a:pathLst>
                <a:path h="604838" w="11176793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111767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Performance bottlenecks reduce satisfaction.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913167" y="6567190"/>
            <a:ext cx="8382595" cy="453629"/>
            <a:chOff x="0" y="0"/>
            <a:chExt cx="11176793" cy="6048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176793" cy="604838"/>
            </a:xfrm>
            <a:custGeom>
              <a:avLst/>
              <a:gdLst/>
              <a:ahLst/>
              <a:cxnLst/>
              <a:rect r="r" b="b" t="t" l="l"/>
              <a:pathLst>
                <a:path h="604838" w="11176793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85725"/>
              <a:ext cx="111767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Feature engagement boosts retention.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696028" y="7299572"/>
            <a:ext cx="222051" cy="1120676"/>
            <a:chOff x="0" y="0"/>
            <a:chExt cx="296068" cy="149423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6350" y="6350"/>
              <a:ext cx="283337" cy="1481582"/>
            </a:xfrm>
            <a:custGeom>
              <a:avLst/>
              <a:gdLst/>
              <a:ahLst/>
              <a:cxnLst/>
              <a:rect r="r" b="b" t="t" l="l"/>
              <a:pathLst>
                <a:path h="1481582" w="283337">
                  <a:moveTo>
                    <a:pt x="0" y="146812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812"/>
                  </a:cubicBezTo>
                  <a:lnTo>
                    <a:pt x="283337" y="1334770"/>
                  </a:lnTo>
                  <a:cubicBezTo>
                    <a:pt x="283337" y="1415796"/>
                    <a:pt x="219964" y="1481582"/>
                    <a:pt x="141605" y="1481582"/>
                  </a:cubicBezTo>
                  <a:cubicBezTo>
                    <a:pt x="63246" y="1481582"/>
                    <a:pt x="0" y="1415796"/>
                    <a:pt x="0" y="1334770"/>
                  </a:cubicBezTo>
                  <a:close/>
                </a:path>
              </a:pathLst>
            </a:custGeom>
            <a:solidFill>
              <a:srgbClr val="E0D7F4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96164" cy="1494282"/>
            </a:xfrm>
            <a:custGeom>
              <a:avLst/>
              <a:gdLst/>
              <a:ahLst/>
              <a:cxnLst/>
              <a:rect r="r" b="b" t="t" l="l"/>
              <a:pathLst>
                <a:path h="1494282" w="296164">
                  <a:moveTo>
                    <a:pt x="0" y="153162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162"/>
                  </a:cubicBezTo>
                  <a:lnTo>
                    <a:pt x="296164" y="1341120"/>
                  </a:lnTo>
                  <a:lnTo>
                    <a:pt x="289814" y="1341120"/>
                  </a:lnTo>
                  <a:lnTo>
                    <a:pt x="296164" y="1341120"/>
                  </a:lnTo>
                  <a:cubicBezTo>
                    <a:pt x="296164" y="1425448"/>
                    <a:pt x="230124" y="1494282"/>
                    <a:pt x="148082" y="1494282"/>
                  </a:cubicBezTo>
                  <a:lnTo>
                    <a:pt x="148082" y="1487932"/>
                  </a:lnTo>
                  <a:lnTo>
                    <a:pt x="148082" y="1481582"/>
                  </a:lnTo>
                  <a:lnTo>
                    <a:pt x="148082" y="1487932"/>
                  </a:lnTo>
                  <a:lnTo>
                    <a:pt x="148082" y="1494282"/>
                  </a:lnTo>
                  <a:cubicBezTo>
                    <a:pt x="66040" y="1494282"/>
                    <a:pt x="0" y="1425448"/>
                    <a:pt x="0" y="1341120"/>
                  </a:cubicBezTo>
                  <a:lnTo>
                    <a:pt x="0" y="153162"/>
                  </a:lnTo>
                  <a:lnTo>
                    <a:pt x="6350" y="153162"/>
                  </a:lnTo>
                  <a:lnTo>
                    <a:pt x="0" y="153162"/>
                  </a:lnTo>
                  <a:moveTo>
                    <a:pt x="12700" y="153162"/>
                  </a:moveTo>
                  <a:lnTo>
                    <a:pt x="12700" y="1341120"/>
                  </a:lnTo>
                  <a:lnTo>
                    <a:pt x="6350" y="1341120"/>
                  </a:lnTo>
                  <a:lnTo>
                    <a:pt x="12700" y="1341120"/>
                  </a:lnTo>
                  <a:cubicBezTo>
                    <a:pt x="12700" y="1418844"/>
                    <a:pt x="73533" y="1481582"/>
                    <a:pt x="148082" y="1481582"/>
                  </a:cubicBezTo>
                  <a:cubicBezTo>
                    <a:pt x="151638" y="1481582"/>
                    <a:pt x="154432" y="1484376"/>
                    <a:pt x="154432" y="1487932"/>
                  </a:cubicBezTo>
                  <a:cubicBezTo>
                    <a:pt x="154432" y="1491488"/>
                    <a:pt x="151638" y="1494282"/>
                    <a:pt x="148082" y="1494282"/>
                  </a:cubicBezTo>
                  <a:cubicBezTo>
                    <a:pt x="144526" y="1494282"/>
                    <a:pt x="141732" y="1491488"/>
                    <a:pt x="141732" y="1487932"/>
                  </a:cubicBezTo>
                  <a:cubicBezTo>
                    <a:pt x="141732" y="1484376"/>
                    <a:pt x="144526" y="1481582"/>
                    <a:pt x="148082" y="1481582"/>
                  </a:cubicBezTo>
                  <a:cubicBezTo>
                    <a:pt x="222631" y="1481582"/>
                    <a:pt x="283464" y="1418971"/>
                    <a:pt x="283464" y="1341120"/>
                  </a:cubicBezTo>
                  <a:lnTo>
                    <a:pt x="283464" y="153162"/>
                  </a:lnTo>
                  <a:lnTo>
                    <a:pt x="289814" y="153162"/>
                  </a:lnTo>
                  <a:lnTo>
                    <a:pt x="283464" y="153162"/>
                  </a:lnTo>
                  <a:cubicBezTo>
                    <a:pt x="283337" y="75311"/>
                    <a:pt x="222504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162"/>
                  </a:cubicBezTo>
                  <a:close/>
                </a:path>
              </a:pathLst>
            </a:custGeom>
            <a:solidFill>
              <a:srgbClr val="C6BDDA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338519" y="7304335"/>
            <a:ext cx="3898553" cy="487412"/>
            <a:chOff x="0" y="0"/>
            <a:chExt cx="5198070" cy="64988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Decision Support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338519" y="7961859"/>
            <a:ext cx="7957245" cy="453629"/>
            <a:chOff x="0" y="0"/>
            <a:chExt cx="10609660" cy="60483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609660" cy="604838"/>
            </a:xfrm>
            <a:custGeom>
              <a:avLst/>
              <a:gdLst/>
              <a:ahLst/>
              <a:cxnLst/>
              <a:rect r="r" b="b" t="t" l="l"/>
              <a:pathLst>
                <a:path h="604838" w="10609660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85725"/>
              <a:ext cx="1060966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Provide context to guide business strategies.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012430"/>
          </a:xfrm>
          <a:custGeom>
            <a:avLst/>
            <a:gdLst/>
            <a:ahLst/>
            <a:cxnLst/>
            <a:rect r="r" b="b" t="t" l="l"/>
            <a:pathLst>
              <a:path h="3012430" w="18288000">
                <a:moveTo>
                  <a:pt x="0" y="0"/>
                </a:moveTo>
                <a:lnTo>
                  <a:pt x="18288000" y="0"/>
                </a:lnTo>
                <a:lnTo>
                  <a:pt x="18288000" y="3012430"/>
                </a:lnTo>
                <a:lnTo>
                  <a:pt x="0" y="3012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" t="0" r="-4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3885754"/>
            <a:ext cx="13882390" cy="828378"/>
            <a:chOff x="0" y="0"/>
            <a:chExt cx="18509853" cy="11045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09853" cy="1104503"/>
            </a:xfrm>
            <a:custGeom>
              <a:avLst/>
              <a:gdLst/>
              <a:ahLst/>
              <a:cxnLst/>
              <a:rect r="r" b="b" t="t" l="l"/>
              <a:pathLst>
                <a:path h="1104503" w="18509853">
                  <a:moveTo>
                    <a:pt x="0" y="0"/>
                  </a:moveTo>
                  <a:lnTo>
                    <a:pt x="18509853" y="0"/>
                  </a:lnTo>
                  <a:lnTo>
                    <a:pt x="18509853" y="1104503"/>
                  </a:lnTo>
                  <a:lnTo>
                    <a:pt x="0" y="11045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509853" cy="11426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R: Recommendation - Data-Backed Next Steps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5075635"/>
            <a:ext cx="1204912" cy="1446014"/>
          </a:xfrm>
          <a:custGeom>
            <a:avLst/>
            <a:gdLst/>
            <a:ahLst/>
            <a:cxnLst/>
            <a:rect r="r" b="b" t="t" l="l"/>
            <a:pathLst>
              <a:path h="1446014" w="1204912">
                <a:moveTo>
                  <a:pt x="0" y="0"/>
                </a:moveTo>
                <a:lnTo>
                  <a:pt x="1204912" y="0"/>
                </a:lnTo>
                <a:lnTo>
                  <a:pt x="1204912" y="1446014"/>
                </a:lnTo>
                <a:lnTo>
                  <a:pt x="0" y="1446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5" t="0" r="-135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558652" y="5316588"/>
            <a:ext cx="3313807" cy="414189"/>
            <a:chOff x="0" y="0"/>
            <a:chExt cx="4418410" cy="5522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18410" cy="552252"/>
            </a:xfrm>
            <a:custGeom>
              <a:avLst/>
              <a:gdLst/>
              <a:ahLst/>
              <a:cxnLst/>
              <a:rect r="r" b="b" t="t" l="l"/>
              <a:pathLst>
                <a:path h="552252" w="4418410">
                  <a:moveTo>
                    <a:pt x="0" y="0"/>
                  </a:moveTo>
                  <a:lnTo>
                    <a:pt x="4418410" y="0"/>
                  </a:lnTo>
                  <a:lnTo>
                    <a:pt x="4418410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418410" cy="5903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Promote Key Features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58652" y="5875287"/>
            <a:ext cx="14737110" cy="385465"/>
            <a:chOff x="0" y="0"/>
            <a:chExt cx="19649480" cy="5139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649480" cy="513953"/>
            </a:xfrm>
            <a:custGeom>
              <a:avLst/>
              <a:gdLst/>
              <a:ahLst/>
              <a:cxnLst/>
              <a:rect r="r" b="b" t="t" l="l"/>
              <a:pathLst>
                <a:path h="513953" w="19649480">
                  <a:moveTo>
                    <a:pt x="0" y="0"/>
                  </a:moveTo>
                  <a:lnTo>
                    <a:pt x="19649480" y="0"/>
                  </a:lnTo>
                  <a:lnTo>
                    <a:pt x="19649480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19649480" cy="5901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Focus marketing on high-retention tools.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992238" y="6521649"/>
            <a:ext cx="1204912" cy="1446014"/>
          </a:xfrm>
          <a:custGeom>
            <a:avLst/>
            <a:gdLst/>
            <a:ahLst/>
            <a:cxnLst/>
            <a:rect r="r" b="b" t="t" l="l"/>
            <a:pathLst>
              <a:path h="1446014" w="1204912">
                <a:moveTo>
                  <a:pt x="0" y="0"/>
                </a:moveTo>
                <a:lnTo>
                  <a:pt x="1204912" y="0"/>
                </a:lnTo>
                <a:lnTo>
                  <a:pt x="1204912" y="1446013"/>
                </a:lnTo>
                <a:lnTo>
                  <a:pt x="0" y="1446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" t="0" r="-135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558652" y="6762601"/>
            <a:ext cx="3533924" cy="414189"/>
            <a:chOff x="0" y="0"/>
            <a:chExt cx="4711898" cy="5522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11898" cy="552252"/>
            </a:xfrm>
            <a:custGeom>
              <a:avLst/>
              <a:gdLst/>
              <a:ahLst/>
              <a:cxnLst/>
              <a:rect r="r" b="b" t="t" l="l"/>
              <a:pathLst>
                <a:path h="552252" w="4711898">
                  <a:moveTo>
                    <a:pt x="0" y="0"/>
                  </a:moveTo>
                  <a:lnTo>
                    <a:pt x="4711898" y="0"/>
                  </a:lnTo>
                  <a:lnTo>
                    <a:pt x="4711898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711898" cy="5903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Fix Performance Issues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558652" y="7321302"/>
            <a:ext cx="14737110" cy="385465"/>
            <a:chOff x="0" y="0"/>
            <a:chExt cx="19649480" cy="51395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649480" cy="513953"/>
            </a:xfrm>
            <a:custGeom>
              <a:avLst/>
              <a:gdLst/>
              <a:ahLst/>
              <a:cxnLst/>
              <a:rect r="r" b="b" t="t" l="l"/>
              <a:pathLst>
                <a:path h="513953" w="19649480">
                  <a:moveTo>
                    <a:pt x="0" y="0"/>
                  </a:moveTo>
                  <a:lnTo>
                    <a:pt x="19649480" y="0"/>
                  </a:lnTo>
                  <a:lnTo>
                    <a:pt x="19649480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19649480" cy="5901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Address bottlenecks to improve experience.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992238" y="7967662"/>
            <a:ext cx="1204912" cy="1446014"/>
          </a:xfrm>
          <a:custGeom>
            <a:avLst/>
            <a:gdLst/>
            <a:ahLst/>
            <a:cxnLst/>
            <a:rect r="r" b="b" t="t" l="l"/>
            <a:pathLst>
              <a:path h="1446014" w="1204912">
                <a:moveTo>
                  <a:pt x="0" y="0"/>
                </a:moveTo>
                <a:lnTo>
                  <a:pt x="1204912" y="0"/>
                </a:lnTo>
                <a:lnTo>
                  <a:pt x="1204912" y="1446014"/>
                </a:lnTo>
                <a:lnTo>
                  <a:pt x="0" y="1446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5" t="0" r="-135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558652" y="8208615"/>
            <a:ext cx="3313807" cy="414189"/>
            <a:chOff x="0" y="0"/>
            <a:chExt cx="4418410" cy="55225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418410" cy="552252"/>
            </a:xfrm>
            <a:custGeom>
              <a:avLst/>
              <a:gdLst/>
              <a:ahLst/>
              <a:cxnLst/>
              <a:rect r="r" b="b" t="t" l="l"/>
              <a:pathLst>
                <a:path h="552252" w="4418410">
                  <a:moveTo>
                    <a:pt x="0" y="0"/>
                  </a:moveTo>
                  <a:lnTo>
                    <a:pt x="4418410" y="0"/>
                  </a:lnTo>
                  <a:lnTo>
                    <a:pt x="4418410" y="552252"/>
                  </a:lnTo>
                  <a:lnTo>
                    <a:pt x="0" y="5522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418410" cy="5903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Justify Actions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558652" y="8767316"/>
            <a:ext cx="14737110" cy="385465"/>
            <a:chOff x="0" y="0"/>
            <a:chExt cx="19649480" cy="5139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9649480" cy="513953"/>
            </a:xfrm>
            <a:custGeom>
              <a:avLst/>
              <a:gdLst/>
              <a:ahLst/>
              <a:cxnLst/>
              <a:rect r="r" b="b" t="t" l="l"/>
              <a:pathLst>
                <a:path h="513953" w="19649480">
                  <a:moveTo>
                    <a:pt x="0" y="0"/>
                  </a:moveTo>
                  <a:lnTo>
                    <a:pt x="19649480" y="0"/>
                  </a:lnTo>
                  <a:lnTo>
                    <a:pt x="19649480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76200"/>
              <a:ext cx="19649480" cy="59015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Use quantitative data to support decisions.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2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DFAF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7" y="1028700"/>
            <a:ext cx="17551603" cy="2908106"/>
            <a:chOff x="0" y="0"/>
            <a:chExt cx="18155840" cy="30082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155841" cy="3008221"/>
            </a:xfrm>
            <a:custGeom>
              <a:avLst/>
              <a:gdLst/>
              <a:ahLst/>
              <a:cxnLst/>
              <a:rect r="r" b="b" t="t" l="l"/>
              <a:pathLst>
                <a:path h="3008221" w="18155841">
                  <a:moveTo>
                    <a:pt x="0" y="0"/>
                  </a:moveTo>
                  <a:lnTo>
                    <a:pt x="18155841" y="0"/>
                  </a:lnTo>
                  <a:lnTo>
                    <a:pt x="18155841" y="3008221"/>
                  </a:lnTo>
                  <a:lnTo>
                    <a:pt x="0" y="30082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8155840" cy="30558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710"/>
                </a:lnSpc>
              </a:pPr>
              <a:r>
                <a:rPr lang="en-US" sz="7800">
                  <a:solidFill>
                    <a:srgbClr val="F95F88"/>
                  </a:solidFill>
                  <a:latin typeface="Petrona"/>
                  <a:ea typeface="Petrona"/>
                  <a:cs typeface="Petrona"/>
                  <a:sym typeface="Petrona"/>
                </a:rPr>
                <a:t>BAIIR Overview: Framework Summary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67061" y="3939034"/>
            <a:ext cx="3898552" cy="487413"/>
            <a:chOff x="0" y="0"/>
            <a:chExt cx="5198070" cy="6498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Baseline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7" y="4596556"/>
            <a:ext cx="5298579" cy="511742"/>
            <a:chOff x="0" y="0"/>
            <a:chExt cx="6497837" cy="6275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97837" cy="627568"/>
            </a:xfrm>
            <a:custGeom>
              <a:avLst/>
              <a:gdLst/>
              <a:ahLst/>
              <a:cxnLst/>
              <a:rect r="r" b="b" t="t" l="l"/>
              <a:pathLst>
                <a:path h="627568" w="6497837">
                  <a:moveTo>
                    <a:pt x="0" y="0"/>
                  </a:moveTo>
                  <a:lnTo>
                    <a:pt x="6497837" y="0"/>
                  </a:lnTo>
                  <a:lnTo>
                    <a:pt x="6497837" y="627568"/>
                  </a:lnTo>
                  <a:lnTo>
                    <a:pt x="0" y="627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497837" cy="7132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Know the starting conditions.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290816" y="3061098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316092" y="4474964"/>
            <a:ext cx="424160" cy="530275"/>
            <a:chOff x="0" y="0"/>
            <a:chExt cx="565547" cy="7070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422237" y="3163491"/>
            <a:ext cx="3898553" cy="487413"/>
            <a:chOff x="0" y="0"/>
            <a:chExt cx="5198070" cy="6498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Analysis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385774" y="3723565"/>
            <a:ext cx="4873526" cy="918351"/>
            <a:chOff x="0" y="0"/>
            <a:chExt cx="6498035" cy="12244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498035" cy="1224468"/>
            </a:xfrm>
            <a:custGeom>
              <a:avLst/>
              <a:gdLst/>
              <a:ahLst/>
              <a:cxnLst/>
              <a:rect r="r" b="b" t="t" l="l"/>
              <a:pathLst>
                <a:path h="1224468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1224468"/>
                  </a:lnTo>
                  <a:lnTo>
                    <a:pt x="0" y="1224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6498035" cy="1310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Break data into meaningful segments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6290816" y="3061098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548961" y="3749428"/>
            <a:ext cx="424160" cy="530275"/>
            <a:chOff x="0" y="0"/>
            <a:chExt cx="565547" cy="70703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564070" y="5358556"/>
            <a:ext cx="3898552" cy="487412"/>
            <a:chOff x="0" y="0"/>
            <a:chExt cx="5198070" cy="64988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Insights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527608" y="5845969"/>
            <a:ext cx="4731692" cy="907256"/>
            <a:chOff x="0" y="0"/>
            <a:chExt cx="6308923" cy="120967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0892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308923">
                  <a:moveTo>
                    <a:pt x="0" y="0"/>
                  </a:moveTo>
                  <a:lnTo>
                    <a:pt x="6308923" y="0"/>
                  </a:lnTo>
                  <a:lnTo>
                    <a:pt x="630892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85725"/>
              <a:ext cx="630892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Find hidden stories behind numbers</a:t>
              </a:r>
            </a:p>
          </p:txBody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6290816" y="3061098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0928896" y="5648920"/>
            <a:ext cx="424160" cy="530275"/>
            <a:chOff x="0" y="0"/>
            <a:chExt cx="565547" cy="70703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3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544346" y="7916741"/>
            <a:ext cx="3898553" cy="487412"/>
            <a:chOff x="0" y="0"/>
            <a:chExt cx="5198070" cy="64988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Impact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544346" y="8480354"/>
            <a:ext cx="4873526" cy="470676"/>
            <a:chOff x="0" y="0"/>
            <a:chExt cx="6498035" cy="62756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498035" cy="627568"/>
            </a:xfrm>
            <a:custGeom>
              <a:avLst/>
              <a:gdLst/>
              <a:ahLst/>
              <a:cxnLst/>
              <a:rect r="r" b="b" t="t" l="l"/>
              <a:pathLst>
                <a:path h="627568" w="6498035">
                  <a:moveTo>
                    <a:pt x="0" y="0"/>
                  </a:moveTo>
                  <a:lnTo>
                    <a:pt x="6498035" y="0"/>
                  </a:lnTo>
                  <a:lnTo>
                    <a:pt x="6498035" y="627568"/>
                  </a:lnTo>
                  <a:lnTo>
                    <a:pt x="0" y="627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6498035" cy="7132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Link findings to business results</a:t>
              </a:r>
            </a:p>
          </p:txBody>
        </p:sp>
      </p:grpSp>
      <p:sp>
        <p:nvSpPr>
          <p:cNvPr name="Freeform 45" id="45" descr="preencoded.png"/>
          <p:cNvSpPr/>
          <p:nvPr/>
        </p:nvSpPr>
        <p:spPr>
          <a:xfrm flipH="false" flipV="false" rot="0">
            <a:off x="6290816" y="3061098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9548961" y="7548414"/>
            <a:ext cx="424160" cy="530275"/>
            <a:chOff x="0" y="0"/>
            <a:chExt cx="565547" cy="70703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4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967061" y="7004745"/>
            <a:ext cx="3898552" cy="487412"/>
            <a:chOff x="0" y="0"/>
            <a:chExt cx="5198070" cy="64988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5198070" cy="649883"/>
            </a:xfrm>
            <a:custGeom>
              <a:avLst/>
              <a:gdLst/>
              <a:ahLst/>
              <a:cxnLst/>
              <a:rect r="r" b="b" t="t" l="l"/>
              <a:pathLst>
                <a:path h="649883" w="5198070">
                  <a:moveTo>
                    <a:pt x="0" y="0"/>
                  </a:moveTo>
                  <a:lnTo>
                    <a:pt x="5198070" y="0"/>
                  </a:lnTo>
                  <a:lnTo>
                    <a:pt x="5198070" y="649883"/>
                  </a:lnTo>
                  <a:lnTo>
                    <a:pt x="0" y="649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19050"/>
              <a:ext cx="5198070" cy="6689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812"/>
                </a:lnSpc>
              </a:pPr>
              <a:r>
                <a:rPr lang="en-US" sz="306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Recommendation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992237" y="7596526"/>
            <a:ext cx="5838839" cy="563921"/>
            <a:chOff x="0" y="0"/>
            <a:chExt cx="6497837" cy="62756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497837" cy="627568"/>
            </a:xfrm>
            <a:custGeom>
              <a:avLst/>
              <a:gdLst/>
              <a:ahLst/>
              <a:cxnLst/>
              <a:rect r="r" b="b" t="t" l="l"/>
              <a:pathLst>
                <a:path h="627568" w="6497837">
                  <a:moveTo>
                    <a:pt x="0" y="0"/>
                  </a:moveTo>
                  <a:lnTo>
                    <a:pt x="6497837" y="0"/>
                  </a:lnTo>
                  <a:lnTo>
                    <a:pt x="6497837" y="627568"/>
                  </a:lnTo>
                  <a:lnTo>
                    <a:pt x="0" y="627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85725"/>
              <a:ext cx="6497837" cy="7132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Suggest clear, actionable steps.</a:t>
              </a:r>
            </a:p>
          </p:txBody>
        </p:sp>
      </p:grpSp>
      <p:sp>
        <p:nvSpPr>
          <p:cNvPr name="Freeform 55" id="55" descr="preencoded.png"/>
          <p:cNvSpPr/>
          <p:nvPr/>
        </p:nvSpPr>
        <p:spPr>
          <a:xfrm flipH="false" flipV="false" rot="0">
            <a:off x="6290816" y="3061098"/>
            <a:ext cx="5706219" cy="5706219"/>
          </a:xfrm>
          <a:custGeom>
            <a:avLst/>
            <a:gdLst/>
            <a:ahLst/>
            <a:cxnLst/>
            <a:rect r="r" b="b" t="t" l="l"/>
            <a:pathLst>
              <a:path h="5706219" w="5706219">
                <a:moveTo>
                  <a:pt x="0" y="0"/>
                </a:moveTo>
                <a:lnTo>
                  <a:pt x="5706219" y="0"/>
                </a:lnTo>
                <a:lnTo>
                  <a:pt x="5706219" y="5706218"/>
                </a:lnTo>
                <a:lnTo>
                  <a:pt x="0" y="5706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7316092" y="6822876"/>
            <a:ext cx="424160" cy="530275"/>
            <a:chOff x="0" y="0"/>
            <a:chExt cx="565547" cy="70703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565547" cy="707033"/>
            </a:xfrm>
            <a:custGeom>
              <a:avLst/>
              <a:gdLst/>
              <a:ahLst/>
              <a:cxnLst/>
              <a:rect r="r" b="b" t="t" l="l"/>
              <a:pathLst>
                <a:path h="707033" w="565547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142875"/>
              <a:ext cx="565547" cy="84990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5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DAGm8S_WvNA</dc:identifier>
  <dcterms:modified xsi:type="dcterms:W3CDTF">2011-08-01T06:04:30Z</dcterms:modified>
  <cp:revision>1</cp:revision>
  <dc:title>Understanding-BAIIR-The-Data-Analysis-Framework.pptx</dc:title>
</cp:coreProperties>
</file>